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57" r:id="rId6"/>
    <p:sldId id="269" r:id="rId7"/>
    <p:sldId id="272" r:id="rId8"/>
    <p:sldId id="318" r:id="rId9"/>
    <p:sldId id="319" r:id="rId10"/>
    <p:sldId id="316" r:id="rId11"/>
    <p:sldId id="317" r:id="rId12"/>
    <p:sldId id="320" r:id="rId13"/>
    <p:sldId id="321" r:id="rId14"/>
    <p:sldId id="303" r:id="rId15"/>
    <p:sldId id="312" r:id="rId16"/>
    <p:sldId id="322" r:id="rId17"/>
    <p:sldId id="313" r:id="rId18"/>
    <p:sldId id="302" r:id="rId19"/>
    <p:sldId id="309" r:id="rId20"/>
    <p:sldId id="314" r:id="rId21"/>
    <p:sldId id="315"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32" autoAdjust="0"/>
    <p:restoredTop sz="95226" autoAdjust="0"/>
  </p:normalViewPr>
  <p:slideViewPr>
    <p:cSldViewPr snapToGrid="0">
      <p:cViewPr varScale="1">
        <p:scale>
          <a:sx n="82" d="100"/>
          <a:sy n="82" d="100"/>
        </p:scale>
        <p:origin x="108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0C7C5-0F1F-41DC-87DB-09EE8B98EC46}" type="datetimeFigureOut">
              <a:rPr lang="nl-NL" smtClean="0"/>
              <a:t>7-12-2020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E4CB5-58E3-4731-ADE2-E9C6B525E7F1}" type="slidenum">
              <a:rPr lang="nl-NL" smtClean="0"/>
              <a:t>‹nr.›</a:t>
            </a:fld>
            <a:endParaRPr lang="nl-NL"/>
          </a:p>
        </p:txBody>
      </p:sp>
    </p:spTree>
    <p:extLst>
      <p:ext uri="{BB962C8B-B14F-4D97-AF65-F5344CB8AC3E}">
        <p14:creationId xmlns:p14="http://schemas.microsoft.com/office/powerpoint/2010/main" val="370739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l.wikipedia.org/wiki/Aluminiu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nl.wikipedia.org/wiki/Time_(tijdschrif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EE4CB5-58E3-4731-ADE2-E9C6B525E7F1}" type="slidenum">
              <a:rPr lang="nl-NL" smtClean="0"/>
              <a:t>1</a:t>
            </a:fld>
            <a:endParaRPr lang="nl-NL"/>
          </a:p>
        </p:txBody>
      </p:sp>
    </p:spTree>
    <p:extLst>
      <p:ext uri="{BB962C8B-B14F-4D97-AF65-F5344CB8AC3E}">
        <p14:creationId xmlns:p14="http://schemas.microsoft.com/office/powerpoint/2010/main" val="173153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Alcoa</a:t>
            </a:r>
            <a:r>
              <a:rPr lang="nl-NL" dirty="0"/>
              <a:t> </a:t>
            </a:r>
            <a:r>
              <a:rPr lang="nl-NL" sz="1200" b="0" i="0" kern="1200" dirty="0">
                <a:solidFill>
                  <a:schemeClr val="tx1"/>
                </a:solidFill>
                <a:effectLst/>
                <a:latin typeface="+mn-lt"/>
                <a:ea typeface="+mn-ea"/>
                <a:cs typeface="+mn-cs"/>
              </a:rPr>
              <a:t>een Amerikaanse aluminiumproducent, omdat de directie voorbereid wilde zijn op marktontwikkelingen na de oorlog, als de vraag naar wapens, en dus naar </a:t>
            </a:r>
            <a:r>
              <a:rPr lang="nl-NL" sz="1200" b="0" i="0" u="none" strike="noStrike" kern="1200" dirty="0">
                <a:solidFill>
                  <a:schemeClr val="tx1"/>
                </a:solidFill>
                <a:effectLst/>
                <a:latin typeface="+mn-lt"/>
                <a:ea typeface="+mn-ea"/>
                <a:cs typeface="+mn-cs"/>
                <a:hlinkClick r:id="rId3" tooltip="Aluminium"/>
              </a:rPr>
              <a:t>aluminium</a:t>
            </a:r>
            <a:r>
              <a:rPr lang="nl-NL" sz="1200" b="0" i="0" kern="1200" dirty="0">
                <a:solidFill>
                  <a:schemeClr val="tx1"/>
                </a:solidFill>
                <a:effectLst/>
                <a:latin typeface="+mn-lt"/>
                <a:ea typeface="+mn-ea"/>
                <a:cs typeface="+mn-cs"/>
              </a:rPr>
              <a:t>, zou afnemen. In dit kader werd een nieuwe visie ontwikkeld en werden nieuwe toepassingen van aluminium bedacht. Het woord '</a:t>
            </a:r>
            <a:r>
              <a:rPr lang="nl-NL" sz="1200" b="0" i="0" kern="1200" dirty="0" err="1">
                <a:solidFill>
                  <a:schemeClr val="tx1"/>
                </a:solidFill>
                <a:effectLst/>
                <a:latin typeface="+mn-lt"/>
                <a:ea typeface="+mn-ea"/>
                <a:cs typeface="+mn-cs"/>
              </a:rPr>
              <a:t>imagineering</a:t>
            </a:r>
            <a:r>
              <a:rPr lang="nl-NL" sz="1200" b="0" i="0" kern="1200" dirty="0">
                <a:solidFill>
                  <a:schemeClr val="tx1"/>
                </a:solidFill>
                <a:effectLst/>
                <a:latin typeface="+mn-lt"/>
                <a:ea typeface="+mn-ea"/>
                <a:cs typeface="+mn-cs"/>
              </a:rPr>
              <a:t>' werd door </a:t>
            </a:r>
            <a:r>
              <a:rPr lang="nl-NL" sz="1200" b="0" i="0" kern="1200" dirty="0" err="1">
                <a:solidFill>
                  <a:schemeClr val="tx1"/>
                </a:solidFill>
                <a:effectLst/>
                <a:latin typeface="+mn-lt"/>
                <a:ea typeface="+mn-ea"/>
                <a:cs typeface="+mn-cs"/>
              </a:rPr>
              <a:t>Alcoa</a:t>
            </a:r>
            <a:r>
              <a:rPr lang="nl-NL" sz="1200" b="0" i="0" kern="1200" dirty="0">
                <a:solidFill>
                  <a:schemeClr val="tx1"/>
                </a:solidFill>
                <a:effectLst/>
                <a:latin typeface="+mn-lt"/>
                <a:ea typeface="+mn-ea"/>
                <a:cs typeface="+mn-cs"/>
              </a:rPr>
              <a:t> voor het eerst gebruikt in een publicatie van </a:t>
            </a:r>
            <a:r>
              <a:rPr lang="nl-NL" sz="1200" b="0" i="1" u="none" strike="noStrike" kern="1200" dirty="0">
                <a:solidFill>
                  <a:schemeClr val="tx1"/>
                </a:solidFill>
                <a:effectLst/>
                <a:latin typeface="+mn-lt"/>
                <a:ea typeface="+mn-ea"/>
                <a:cs typeface="+mn-cs"/>
                <a:hlinkClick r:id="rId4" tooltip="Time (tijdschrift)"/>
              </a:rPr>
              <a:t>TIME Magazine</a:t>
            </a:r>
            <a:r>
              <a:rPr lang="nl-NL" sz="1200" b="0" i="0" kern="1200" dirty="0">
                <a:solidFill>
                  <a:schemeClr val="tx1"/>
                </a:solidFill>
                <a:effectLst/>
                <a:latin typeface="+mn-lt"/>
                <a:ea typeface="+mn-ea"/>
                <a:cs typeface="+mn-cs"/>
              </a:rPr>
              <a:t>:</a:t>
            </a:r>
            <a:br>
              <a:rPr lang="nl-NL" dirty="0"/>
            </a:br>
            <a:r>
              <a:rPr lang="nl-NL" dirty="0"/>
              <a:t>(We hebben lang gezocht naar een woord dat beschrijft waar we hier bij </a:t>
            </a:r>
            <a:r>
              <a:rPr lang="nl-NL" dirty="0" err="1"/>
              <a:t>Alcoa</a:t>
            </a:r>
            <a:r>
              <a:rPr lang="nl-NL" dirty="0"/>
              <a:t> zo hard aan werken... IMAGINEERING is het woord... Bij </a:t>
            </a:r>
            <a:r>
              <a:rPr lang="nl-NL" dirty="0" err="1"/>
              <a:t>imagineering</a:t>
            </a:r>
            <a:r>
              <a:rPr lang="nl-NL" dirty="0"/>
              <a:t> laat je je fantasie de vrije loop en ontwikkel je naar iets praktisch toepasbaars.) </a:t>
            </a:r>
          </a:p>
          <a:p>
            <a:endParaRPr lang="nl-NL" dirty="0"/>
          </a:p>
          <a:p>
            <a:r>
              <a:rPr lang="nl-NL" dirty="0"/>
              <a:t>Het werd</a:t>
            </a:r>
            <a:r>
              <a:rPr lang="nl-NL" baseline="0" dirty="0"/>
              <a:t> pas echt bekend toen Walt Disney het woord ging gebruiken. Tegenwoordig </a:t>
            </a:r>
            <a:r>
              <a:rPr lang="nl-NL" sz="1200" b="0" i="0" kern="1200" dirty="0">
                <a:solidFill>
                  <a:schemeClr val="tx1"/>
                </a:solidFill>
                <a:effectLst/>
                <a:latin typeface="+mn-lt"/>
                <a:ea typeface="+mn-ea"/>
                <a:cs typeface="+mn-cs"/>
              </a:rPr>
              <a:t>zoeken bedrijven naar nieuwe vormen van beleving om hun doelgroep te bereiken.</a:t>
            </a:r>
            <a:endParaRPr lang="nl-NL" dirty="0"/>
          </a:p>
        </p:txBody>
      </p:sp>
      <p:sp>
        <p:nvSpPr>
          <p:cNvPr id="4" name="Tijdelijke aanduiding voor dianummer 3"/>
          <p:cNvSpPr>
            <a:spLocks noGrp="1"/>
          </p:cNvSpPr>
          <p:nvPr>
            <p:ph type="sldNum" sz="quarter" idx="10"/>
          </p:nvPr>
        </p:nvSpPr>
        <p:spPr/>
        <p:txBody>
          <a:bodyPr/>
          <a:lstStyle/>
          <a:p>
            <a:fld id="{69EE4CB5-58E3-4731-ADE2-E9C6B525E7F1}" type="slidenum">
              <a:rPr lang="nl-NL" smtClean="0"/>
              <a:t>3</a:t>
            </a:fld>
            <a:endParaRPr lang="nl-NL"/>
          </a:p>
        </p:txBody>
      </p:sp>
    </p:spTree>
    <p:extLst>
      <p:ext uri="{BB962C8B-B14F-4D97-AF65-F5344CB8AC3E}">
        <p14:creationId xmlns:p14="http://schemas.microsoft.com/office/powerpoint/2010/main" val="171356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denk je aan bij Ikea?</a:t>
            </a:r>
          </a:p>
        </p:txBody>
      </p:sp>
      <p:sp>
        <p:nvSpPr>
          <p:cNvPr id="4" name="Tijdelijke aanduiding voor dianummer 3"/>
          <p:cNvSpPr>
            <a:spLocks noGrp="1"/>
          </p:cNvSpPr>
          <p:nvPr>
            <p:ph type="sldNum" sz="quarter" idx="10"/>
          </p:nvPr>
        </p:nvSpPr>
        <p:spPr/>
        <p:txBody>
          <a:bodyPr/>
          <a:lstStyle/>
          <a:p>
            <a:fld id="{69EE4CB5-58E3-4731-ADE2-E9C6B525E7F1}" type="slidenum">
              <a:rPr lang="nl-NL" smtClean="0"/>
              <a:t>4</a:t>
            </a:fld>
            <a:endParaRPr lang="nl-NL"/>
          </a:p>
        </p:txBody>
      </p:sp>
    </p:spTree>
    <p:extLst>
      <p:ext uri="{BB962C8B-B14F-4D97-AF65-F5344CB8AC3E}">
        <p14:creationId xmlns:p14="http://schemas.microsoft.com/office/powerpoint/2010/main" val="392686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gaaf</a:t>
            </a:r>
            <a:r>
              <a:rPr lang="nl-NL" baseline="0" dirty="0"/>
              <a:t> vinden jullie dat merk?</a:t>
            </a:r>
            <a:endParaRPr lang="nl-NL" dirty="0"/>
          </a:p>
        </p:txBody>
      </p:sp>
      <p:sp>
        <p:nvSpPr>
          <p:cNvPr id="4" name="Tijdelijke aanduiding voor dianummer 3"/>
          <p:cNvSpPr>
            <a:spLocks noGrp="1"/>
          </p:cNvSpPr>
          <p:nvPr>
            <p:ph type="sldNum" sz="quarter" idx="10"/>
          </p:nvPr>
        </p:nvSpPr>
        <p:spPr/>
        <p:txBody>
          <a:bodyPr/>
          <a:lstStyle/>
          <a:p>
            <a:fld id="{69EE4CB5-58E3-4731-ADE2-E9C6B525E7F1}" type="slidenum">
              <a:rPr lang="nl-NL" smtClean="0"/>
              <a:t>6</a:t>
            </a:fld>
            <a:endParaRPr lang="nl-NL"/>
          </a:p>
        </p:txBody>
      </p:sp>
    </p:spTree>
    <p:extLst>
      <p:ext uri="{BB962C8B-B14F-4D97-AF65-F5344CB8AC3E}">
        <p14:creationId xmlns:p14="http://schemas.microsoft.com/office/powerpoint/2010/main" val="347490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Iedereen ervaart beleving anders. Volgens het </a:t>
            </a:r>
            <a:r>
              <a:rPr lang="nl-NL" dirty="0" err="1"/>
              <a:t>interactive</a:t>
            </a:r>
            <a:r>
              <a:rPr lang="nl-NL" dirty="0"/>
              <a:t> </a:t>
            </a:r>
            <a:r>
              <a:rPr lang="nl-NL" dirty="0" err="1"/>
              <a:t>experience</a:t>
            </a:r>
            <a:r>
              <a:rPr lang="nl-NL" dirty="0"/>
              <a:t> model wordt de beleving van individuel</a:t>
            </a:r>
            <a:r>
              <a:rPr lang="nl-NL" baseline="0" dirty="0"/>
              <a:t>e consumenten bepaald door de persoonlijke, de sociale en de fysieke context. </a:t>
            </a:r>
          </a:p>
          <a:p>
            <a:r>
              <a:rPr lang="nl-NL" baseline="0" dirty="0"/>
              <a:t>Persoonlijke context: eerdere ervaringen, verschil met betrekking tot kennis en ervaring ten aanzien van belevenis, verschillen met betrekking tot het beoogde doel van de activiteit (een bioscoopbezoek met een potentiele partner heeft een ander doel dan dat van een filmliefhebber)</a:t>
            </a:r>
          </a:p>
          <a:p>
            <a:r>
              <a:rPr lang="nl-NL" baseline="0" dirty="0"/>
              <a:t>Sociale context: Met welke mensen beleef je de activiteit? Vraag iemand die met een georganiseerde reis mee is geweest wat hij van de reis vond en hij/zij zal vaak zeggen dat de groep verschrikkelijk was. </a:t>
            </a:r>
          </a:p>
          <a:p>
            <a:r>
              <a:rPr lang="nl-NL" baseline="0" dirty="0"/>
              <a:t>Fysieke context: vormgeving, architectuur, etc. </a:t>
            </a:r>
            <a:endParaRPr lang="nl-NL" dirty="0"/>
          </a:p>
        </p:txBody>
      </p:sp>
      <p:sp>
        <p:nvSpPr>
          <p:cNvPr id="4" name="Tijdelijke aanduiding voor dianummer 3"/>
          <p:cNvSpPr>
            <a:spLocks noGrp="1"/>
          </p:cNvSpPr>
          <p:nvPr>
            <p:ph type="sldNum" sz="quarter" idx="10"/>
          </p:nvPr>
        </p:nvSpPr>
        <p:spPr/>
        <p:txBody>
          <a:bodyPr/>
          <a:lstStyle/>
          <a:p>
            <a:fld id="{69EE4CB5-58E3-4731-ADE2-E9C6B525E7F1}" type="slidenum">
              <a:rPr lang="nl-NL" smtClean="0"/>
              <a:t>10</a:t>
            </a:fld>
            <a:endParaRPr lang="nl-NL"/>
          </a:p>
        </p:txBody>
      </p:sp>
    </p:spTree>
    <p:extLst>
      <p:ext uri="{BB962C8B-B14F-4D97-AF65-F5344CB8AC3E}">
        <p14:creationId xmlns:p14="http://schemas.microsoft.com/office/powerpoint/2010/main" val="229795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Ontstaan</a:t>
            </a:r>
            <a:r>
              <a:rPr lang="nl-NL" baseline="0" dirty="0"/>
              <a:t> vanuit de behoefte aan een festival met een kunstzinnige insteek, waar je zelf ook creatief aan de slag kunt. Normale dancefestivals war er immers al genoeg. </a:t>
            </a:r>
          </a:p>
          <a:p>
            <a:r>
              <a:rPr lang="nl-NL" baseline="0" dirty="0"/>
              <a:t>Co-creatie is belangrijk voor Solar. Goed georganiseerde chaos. </a:t>
            </a:r>
          </a:p>
          <a:p>
            <a:r>
              <a:rPr lang="nl-NL" baseline="0" dirty="0"/>
              <a:t>Voorbeeld: sleutelhanger met een code die je krijgt als je je vuilnis netjes opruimt. Als jongeren een opening van een expositie </a:t>
            </a:r>
            <a:r>
              <a:rPr lang="nl-NL" baseline="0" dirty="0" err="1"/>
              <a:t>oid</a:t>
            </a:r>
            <a:r>
              <a:rPr lang="nl-NL" baseline="0" dirty="0"/>
              <a:t> hebben krijgen alle mensen met zo`n sleutelhanger daar een update van. Co-creatieproces moet het hele jaar doorgaan. </a:t>
            </a:r>
          </a:p>
          <a:p>
            <a:r>
              <a:rPr lang="nl-NL" baseline="0" dirty="0"/>
              <a:t>Kernwaarden: familie </a:t>
            </a:r>
            <a:r>
              <a:rPr lang="nl-NL" baseline="0" dirty="0" err="1"/>
              <a:t>geovel</a:t>
            </a:r>
            <a:r>
              <a:rPr lang="nl-NL" baseline="0" dirty="0"/>
              <a:t>, samen, positief, vooruitstrevend, ontdekken, kunstzinnig en creatief. Het moet een kleurrijke ontdekkingstocht zijn. </a:t>
            </a:r>
            <a:endParaRPr lang="nl-NL" dirty="0"/>
          </a:p>
        </p:txBody>
      </p:sp>
      <p:sp>
        <p:nvSpPr>
          <p:cNvPr id="4" name="Tijdelijke aanduiding voor dianummer 3"/>
          <p:cNvSpPr>
            <a:spLocks noGrp="1"/>
          </p:cNvSpPr>
          <p:nvPr>
            <p:ph type="sldNum" sz="quarter" idx="10"/>
          </p:nvPr>
        </p:nvSpPr>
        <p:spPr/>
        <p:txBody>
          <a:bodyPr/>
          <a:lstStyle/>
          <a:p>
            <a:fld id="{69EE4CB5-58E3-4731-ADE2-E9C6B525E7F1}" type="slidenum">
              <a:rPr lang="nl-NL" smtClean="0"/>
              <a:t>14</a:t>
            </a:fld>
            <a:endParaRPr lang="nl-NL"/>
          </a:p>
        </p:txBody>
      </p:sp>
    </p:spTree>
    <p:extLst>
      <p:ext uri="{BB962C8B-B14F-4D97-AF65-F5344CB8AC3E}">
        <p14:creationId xmlns:p14="http://schemas.microsoft.com/office/powerpoint/2010/main" val="1796892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err="1"/>
              <a:t>Redbull</a:t>
            </a:r>
            <a:r>
              <a:rPr lang="nl-NL" baseline="0" dirty="0"/>
              <a:t> geeft je vleugels. </a:t>
            </a:r>
            <a:r>
              <a:rPr lang="nl-NL" sz="1200" b="1" i="0" kern="1200" cap="all" dirty="0">
                <a:solidFill>
                  <a:schemeClr val="tx1"/>
                </a:solidFill>
                <a:effectLst/>
                <a:latin typeface="+mn-lt"/>
                <a:ea typeface="+mn-ea"/>
                <a:cs typeface="+mn-cs"/>
              </a:rPr>
              <a:t>VLEUGELS GEVEN AAN MENSEN EN IDEEËN</a:t>
            </a:r>
          </a:p>
          <a:p>
            <a:endParaRPr lang="nl-NL" dirty="0"/>
          </a:p>
        </p:txBody>
      </p:sp>
      <p:sp>
        <p:nvSpPr>
          <p:cNvPr id="4" name="Tijdelijke aanduiding voor dianummer 3"/>
          <p:cNvSpPr>
            <a:spLocks noGrp="1"/>
          </p:cNvSpPr>
          <p:nvPr>
            <p:ph type="sldNum" sz="quarter" idx="10"/>
          </p:nvPr>
        </p:nvSpPr>
        <p:spPr/>
        <p:txBody>
          <a:bodyPr/>
          <a:lstStyle/>
          <a:p>
            <a:fld id="{69EE4CB5-58E3-4731-ADE2-E9C6B525E7F1}" type="slidenum">
              <a:rPr lang="nl-NL" smtClean="0"/>
              <a:t>15</a:t>
            </a:fld>
            <a:endParaRPr lang="nl-NL"/>
          </a:p>
        </p:txBody>
      </p:sp>
    </p:spTree>
    <p:extLst>
      <p:ext uri="{BB962C8B-B14F-4D97-AF65-F5344CB8AC3E}">
        <p14:creationId xmlns:p14="http://schemas.microsoft.com/office/powerpoint/2010/main" val="367200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EE4CB5-58E3-4731-ADE2-E9C6B525E7F1}" type="slidenum">
              <a:rPr lang="nl-NL" smtClean="0"/>
              <a:t>16</a:t>
            </a:fld>
            <a:endParaRPr lang="nl-NL"/>
          </a:p>
        </p:txBody>
      </p:sp>
    </p:spTree>
    <p:extLst>
      <p:ext uri="{BB962C8B-B14F-4D97-AF65-F5344CB8AC3E}">
        <p14:creationId xmlns:p14="http://schemas.microsoft.com/office/powerpoint/2010/main" val="10477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1134033-145F-4435-AE05-8935153FA378}"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54478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1134033-145F-4435-AE05-8935153FA378}"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190674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1134033-145F-4435-AE05-8935153FA378}"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238316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7-12-2020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8363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7-12-2020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23285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7-12-2020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76976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7-12-2020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43680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7-12-2020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88978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7-12-2020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88188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7-12-2020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02293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7-12-2020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5745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1134033-145F-4435-AE05-8935153FA378}"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235971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7-12-2020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60722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7-12-2020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8674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1134033-145F-4435-AE05-8935153FA378}"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185607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1134033-145F-4435-AE05-8935153FA378}" type="datetimeFigureOut">
              <a:rPr lang="nl-NL" smtClean="0"/>
              <a:t>7-12-2020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343544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1134033-145F-4435-AE05-8935153FA378}" type="datetimeFigureOut">
              <a:rPr lang="nl-NL" smtClean="0"/>
              <a:t>7-12-2020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314615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1134033-145F-4435-AE05-8935153FA378}" type="datetimeFigureOut">
              <a:rPr lang="nl-NL" smtClean="0"/>
              <a:t>7-12-2020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1154316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1134033-145F-4435-AE05-8935153FA378}" type="datetimeFigureOut">
              <a:rPr lang="nl-NL" smtClean="0"/>
              <a:t>7-12-2020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326528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1134033-145F-4435-AE05-8935153FA378}" type="datetimeFigureOut">
              <a:rPr lang="nl-NL" smtClean="0"/>
              <a:t>7-12-2020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357718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1134033-145F-4435-AE05-8935153FA378}" type="datetimeFigureOut">
              <a:rPr lang="nl-NL" smtClean="0"/>
              <a:t>7-12-2020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1993091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34033-145F-4435-AE05-8935153FA378}" type="datetimeFigureOut">
              <a:rPr lang="nl-NL" smtClean="0"/>
              <a:t>7-12-2020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F55A4-05BF-4AD2-A501-AED73F00A370}" type="slidenum">
              <a:rPr lang="nl-NL" smtClean="0"/>
              <a:t>‹nr.›</a:t>
            </a:fld>
            <a:endParaRPr lang="nl-NL"/>
          </a:p>
        </p:txBody>
      </p:sp>
    </p:spTree>
    <p:extLst>
      <p:ext uri="{BB962C8B-B14F-4D97-AF65-F5344CB8AC3E}">
        <p14:creationId xmlns:p14="http://schemas.microsoft.com/office/powerpoint/2010/main" val="3318021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solidFill>
                  <a:prstClr val="black">
                    <a:tint val="75000"/>
                  </a:prstClr>
                </a:solidFill>
              </a:rPr>
              <a:pPr/>
              <a:t>7-12-2020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728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energydrink-nl.redbull.com/"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275009" y="1648497"/>
            <a:ext cx="10271532" cy="646331"/>
          </a:xfrm>
          <a:prstGeom prst="rect">
            <a:avLst/>
          </a:prstGeom>
        </p:spPr>
        <p:txBody>
          <a:bodyPr wrap="square">
            <a:spAutoFit/>
          </a:bodyPr>
          <a:lstStyle/>
          <a:p>
            <a:r>
              <a:rPr lang="nl-NL" sz="3600" dirty="0">
                <a:solidFill>
                  <a:prstClr val="black"/>
                </a:solidFill>
                <a:latin typeface="Arial" pitchFamily="34" charset="0"/>
                <a:cs typeface="Arial" pitchFamily="34" charset="0"/>
              </a:rPr>
              <a:t>Presentatie </a:t>
            </a:r>
            <a:r>
              <a:rPr lang="nl-NL" sz="3600" dirty="0" err="1">
                <a:solidFill>
                  <a:prstClr val="black"/>
                </a:solidFill>
                <a:latin typeface="Arial" pitchFamily="34" charset="0"/>
                <a:cs typeface="Arial" pitchFamily="34" charset="0"/>
              </a:rPr>
              <a:t>Imagineering</a:t>
            </a:r>
            <a:r>
              <a:rPr lang="nl-NL" sz="3600" dirty="0">
                <a:solidFill>
                  <a:prstClr val="black"/>
                </a:solidFill>
                <a:latin typeface="Arial" pitchFamily="34" charset="0"/>
                <a:cs typeface="Arial" pitchFamily="34" charset="0"/>
              </a:rPr>
              <a:t> en beleving</a:t>
            </a:r>
            <a:endParaRPr lang="nl-NL" sz="3600" dirty="0"/>
          </a:p>
        </p:txBody>
      </p:sp>
      <p:pic>
        <p:nvPicPr>
          <p:cNvPr id="6" name="Afbeelding 5"/>
          <p:cNvPicPr>
            <a:picLocks noChangeAspect="1"/>
          </p:cNvPicPr>
          <p:nvPr/>
        </p:nvPicPr>
        <p:blipFill>
          <a:blip r:embed="rId3"/>
          <a:stretch>
            <a:fillRect/>
          </a:stretch>
        </p:blipFill>
        <p:spPr>
          <a:xfrm>
            <a:off x="956871" y="2294828"/>
            <a:ext cx="10589670" cy="2901948"/>
          </a:xfrm>
          <a:prstGeom prst="rect">
            <a:avLst/>
          </a:prstGeom>
        </p:spPr>
      </p:pic>
    </p:spTree>
    <p:extLst>
      <p:ext uri="{BB962C8B-B14F-4D97-AF65-F5344CB8AC3E}">
        <p14:creationId xmlns:p14="http://schemas.microsoft.com/office/powerpoint/2010/main" val="325819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Interactive </a:t>
            </a:r>
            <a:r>
              <a:rPr lang="nl-NL" dirty="0" err="1"/>
              <a:t>experience</a:t>
            </a:r>
            <a:r>
              <a:rPr lang="nl-NL" dirty="0"/>
              <a:t> model van </a:t>
            </a:r>
            <a:r>
              <a:rPr lang="nl-NL" dirty="0" err="1"/>
              <a:t>Falk</a:t>
            </a:r>
            <a:r>
              <a:rPr lang="nl-NL" dirty="0"/>
              <a:t> en Dierking</a:t>
            </a:r>
          </a:p>
        </p:txBody>
      </p:sp>
      <p:pic>
        <p:nvPicPr>
          <p:cNvPr id="6" name="Afbeelding 5"/>
          <p:cNvPicPr>
            <a:picLocks noChangeAspect="1"/>
          </p:cNvPicPr>
          <p:nvPr/>
        </p:nvPicPr>
        <p:blipFill>
          <a:blip r:embed="rId3"/>
          <a:stretch>
            <a:fillRect/>
          </a:stretch>
        </p:blipFill>
        <p:spPr>
          <a:xfrm>
            <a:off x="3610572" y="980728"/>
            <a:ext cx="5608073" cy="5435896"/>
          </a:xfrm>
          <a:prstGeom prst="rect">
            <a:avLst/>
          </a:prstGeom>
        </p:spPr>
      </p:pic>
    </p:spTree>
    <p:extLst>
      <p:ext uri="{BB962C8B-B14F-4D97-AF65-F5344CB8AC3E}">
        <p14:creationId xmlns:p14="http://schemas.microsoft.com/office/powerpoint/2010/main" val="72867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Storytelling</a:t>
            </a:r>
          </a:p>
        </p:txBody>
      </p:sp>
      <p:sp>
        <p:nvSpPr>
          <p:cNvPr id="3" name="Tekstvak 2"/>
          <p:cNvSpPr txBox="1"/>
          <p:nvPr/>
        </p:nvSpPr>
        <p:spPr>
          <a:xfrm>
            <a:off x="2639616" y="2099257"/>
            <a:ext cx="9259910" cy="830997"/>
          </a:xfrm>
          <a:prstGeom prst="rect">
            <a:avLst/>
          </a:prstGeom>
          <a:noFill/>
        </p:spPr>
        <p:txBody>
          <a:bodyPr wrap="square" rtlCol="0">
            <a:spAutoFit/>
          </a:bodyPr>
          <a:lstStyle/>
          <a:p>
            <a:r>
              <a:rPr lang="nl-NL" sz="2400" dirty="0"/>
              <a:t>Een boodschap overbrengen door middel van een verhaal. Je neemt de lezer mee in je gedachten, beelden, sfeerimpressies of merk. </a:t>
            </a:r>
          </a:p>
        </p:txBody>
      </p:sp>
    </p:spTree>
    <p:extLst>
      <p:ext uri="{BB962C8B-B14F-4D97-AF65-F5344CB8AC3E}">
        <p14:creationId xmlns:p14="http://schemas.microsoft.com/office/powerpoint/2010/main" val="1927526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Storytelling in de Vrijetijd</a:t>
            </a:r>
          </a:p>
        </p:txBody>
      </p:sp>
      <p:sp>
        <p:nvSpPr>
          <p:cNvPr id="5" name="Tijdelijke aanduiding voor inhoud 4">
            <a:extLst>
              <a:ext uri="{FF2B5EF4-FFF2-40B4-BE49-F238E27FC236}">
                <a16:creationId xmlns:a16="http://schemas.microsoft.com/office/drawing/2014/main" id="{F9AE25F3-ACAA-4862-98CE-692D7DB0818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780006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Goede storytelling</a:t>
            </a:r>
          </a:p>
        </p:txBody>
      </p:sp>
      <p:sp>
        <p:nvSpPr>
          <p:cNvPr id="3" name="Tekstvak 2"/>
          <p:cNvSpPr txBox="1"/>
          <p:nvPr/>
        </p:nvSpPr>
        <p:spPr>
          <a:xfrm>
            <a:off x="2652740" y="980728"/>
            <a:ext cx="8319752" cy="5401479"/>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nl-NL" sz="2800" dirty="0">
                <a:solidFill>
                  <a:prstClr val="black"/>
                </a:solidFill>
              </a:rPr>
              <a:t>Het verhaal bestaat uit deze elementen: </a:t>
            </a:r>
          </a:p>
          <a:p>
            <a:pPr marL="228600" lvl="0" indent="-228600">
              <a:lnSpc>
                <a:spcPct val="90000"/>
              </a:lnSpc>
              <a:spcBef>
                <a:spcPts val="1000"/>
              </a:spcBef>
              <a:buFont typeface="Arial" panose="020B0604020202020204" pitchFamily="34" charset="0"/>
              <a:buChar char="•"/>
            </a:pPr>
            <a:endParaRPr lang="nl-NL" sz="2800" dirty="0">
              <a:solidFill>
                <a:prstClr val="black"/>
              </a:solidFill>
            </a:endParaRPr>
          </a:p>
          <a:p>
            <a:pPr marL="228600" lvl="0" indent="-228600">
              <a:lnSpc>
                <a:spcPct val="90000"/>
              </a:lnSpc>
              <a:spcBef>
                <a:spcPts val="1000"/>
              </a:spcBef>
              <a:buFont typeface="Arial" panose="020B0604020202020204" pitchFamily="34" charset="0"/>
              <a:buChar char="•"/>
            </a:pPr>
            <a:endParaRPr lang="nl-NL" sz="2800" dirty="0">
              <a:solidFill>
                <a:prstClr val="black"/>
              </a:solidFill>
            </a:endParaRPr>
          </a:p>
          <a:p>
            <a:pPr marL="228600" lvl="0" indent="-228600">
              <a:lnSpc>
                <a:spcPct val="90000"/>
              </a:lnSpc>
              <a:spcBef>
                <a:spcPts val="1000"/>
              </a:spcBef>
              <a:buFont typeface="Arial" panose="020B0604020202020204" pitchFamily="34" charset="0"/>
              <a:buChar char="•"/>
            </a:pPr>
            <a:endParaRPr lang="nl-NL" sz="2800" dirty="0">
              <a:solidFill>
                <a:prstClr val="black"/>
              </a:solidFill>
            </a:endParaRPr>
          </a:p>
          <a:p>
            <a:pPr marL="228600" lvl="0" indent="-228600">
              <a:lnSpc>
                <a:spcPct val="90000"/>
              </a:lnSpc>
              <a:spcBef>
                <a:spcPts val="1000"/>
              </a:spcBef>
              <a:buFont typeface="Arial" panose="020B0604020202020204" pitchFamily="34" charset="0"/>
              <a:buChar char="•"/>
            </a:pPr>
            <a:endParaRPr lang="nl-NL" sz="2800" dirty="0">
              <a:solidFill>
                <a:prstClr val="black"/>
              </a:solidFill>
            </a:endParaRPr>
          </a:p>
          <a:p>
            <a:pPr marL="228600" lvl="0" indent="-228600">
              <a:lnSpc>
                <a:spcPct val="90000"/>
              </a:lnSpc>
              <a:spcBef>
                <a:spcPts val="1000"/>
              </a:spcBef>
              <a:buFont typeface="Arial" panose="020B0604020202020204" pitchFamily="34" charset="0"/>
              <a:buChar char="•"/>
            </a:pPr>
            <a:endParaRPr lang="nl-NL" sz="2800" dirty="0">
              <a:solidFill>
                <a:prstClr val="black"/>
              </a:solidFill>
            </a:endParaRPr>
          </a:p>
          <a:p>
            <a:pPr marL="228600" lvl="0" indent="-228600">
              <a:lnSpc>
                <a:spcPct val="90000"/>
              </a:lnSpc>
              <a:spcBef>
                <a:spcPts val="1000"/>
              </a:spcBef>
              <a:buFont typeface="Arial" panose="020B0604020202020204" pitchFamily="34" charset="0"/>
              <a:buChar char="•"/>
            </a:pPr>
            <a:endParaRPr lang="nl-NL" sz="2800" dirty="0">
              <a:solidFill>
                <a:prstClr val="black"/>
              </a:solidFill>
            </a:endParaRPr>
          </a:p>
          <a:p>
            <a:pPr marL="228600" lvl="0" indent="-228600">
              <a:lnSpc>
                <a:spcPct val="90000"/>
              </a:lnSpc>
              <a:spcBef>
                <a:spcPts val="1000"/>
              </a:spcBef>
              <a:buFont typeface="Arial" panose="020B0604020202020204" pitchFamily="34" charset="0"/>
              <a:buChar char="•"/>
            </a:pPr>
            <a:endParaRPr lang="nl-NL" sz="2800" dirty="0">
              <a:solidFill>
                <a:prstClr val="black"/>
              </a:solidFill>
            </a:endParaRPr>
          </a:p>
          <a:p>
            <a:pPr marL="228600" lvl="0" indent="-228600">
              <a:lnSpc>
                <a:spcPct val="90000"/>
              </a:lnSpc>
              <a:spcBef>
                <a:spcPts val="1000"/>
              </a:spcBef>
              <a:buFont typeface="Arial" panose="020B0604020202020204" pitchFamily="34" charset="0"/>
              <a:buChar char="•"/>
            </a:pPr>
            <a:r>
              <a:rPr lang="nl-NL" sz="2800" dirty="0">
                <a:solidFill>
                  <a:prstClr val="black"/>
                </a:solidFill>
              </a:rPr>
              <a:t>Het verhaal maakt emoties los bij de ontvanger.</a:t>
            </a:r>
          </a:p>
          <a:p>
            <a:pPr marL="228600" lvl="0" indent="-228600">
              <a:lnSpc>
                <a:spcPct val="90000"/>
              </a:lnSpc>
              <a:spcBef>
                <a:spcPts val="1000"/>
              </a:spcBef>
              <a:buFont typeface="Arial" panose="020B0604020202020204" pitchFamily="34" charset="0"/>
              <a:buChar char="•"/>
            </a:pPr>
            <a:r>
              <a:rPr lang="nl-NL" sz="2800" dirty="0">
                <a:solidFill>
                  <a:prstClr val="black"/>
                </a:solidFill>
              </a:rPr>
              <a:t>Het verhaal is authentiek en waar of waarachtig.</a:t>
            </a:r>
          </a:p>
          <a:p>
            <a:endParaRPr lang="nl-NL" dirty="0"/>
          </a:p>
        </p:txBody>
      </p:sp>
      <p:pic>
        <p:nvPicPr>
          <p:cNvPr id="4" name="Afbeelding 3"/>
          <p:cNvPicPr>
            <a:picLocks noChangeAspect="1"/>
          </p:cNvPicPr>
          <p:nvPr/>
        </p:nvPicPr>
        <p:blipFill>
          <a:blip r:embed="rId2"/>
          <a:stretch>
            <a:fillRect/>
          </a:stretch>
        </p:blipFill>
        <p:spPr>
          <a:xfrm>
            <a:off x="4069163" y="1394573"/>
            <a:ext cx="4070789" cy="3656810"/>
          </a:xfrm>
          <a:prstGeom prst="rect">
            <a:avLst/>
          </a:prstGeom>
        </p:spPr>
      </p:pic>
    </p:spTree>
    <p:extLst>
      <p:ext uri="{BB962C8B-B14F-4D97-AF65-F5344CB8AC3E}">
        <p14:creationId xmlns:p14="http://schemas.microsoft.com/office/powerpoint/2010/main" val="301798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46006" y="0"/>
            <a:ext cx="8860565" cy="648072"/>
          </a:xfrm>
        </p:spPr>
        <p:txBody>
          <a:bodyPr/>
          <a:lstStyle/>
          <a:p>
            <a:r>
              <a:rPr lang="nl-NL" dirty="0"/>
              <a:t>Voorbeelden</a:t>
            </a:r>
          </a:p>
        </p:txBody>
      </p:sp>
      <p:sp>
        <p:nvSpPr>
          <p:cNvPr id="6" name="Tekstvak 5"/>
          <p:cNvSpPr txBox="1"/>
          <p:nvPr/>
        </p:nvSpPr>
        <p:spPr>
          <a:xfrm>
            <a:off x="5071966" y="4933895"/>
            <a:ext cx="4774844" cy="3416320"/>
          </a:xfrm>
          <a:prstGeom prst="rect">
            <a:avLst/>
          </a:prstGeom>
          <a:noFill/>
        </p:spPr>
        <p:txBody>
          <a:bodyPr wrap="square" rtlCol="0">
            <a:spAutoFit/>
          </a:bodyPr>
          <a:lstStyle/>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a:p>
        </p:txBody>
      </p:sp>
      <p:pic>
        <p:nvPicPr>
          <p:cNvPr id="2050" name="Picture 2" descr="Afbeeldingsresultaat voor solar festi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33" y="946630"/>
            <a:ext cx="5554759" cy="3688707"/>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4"/>
          <a:stretch>
            <a:fillRect/>
          </a:stretch>
        </p:blipFill>
        <p:spPr>
          <a:xfrm>
            <a:off x="6165097" y="2714072"/>
            <a:ext cx="5765201" cy="3842529"/>
          </a:xfrm>
          <a:prstGeom prst="rect">
            <a:avLst/>
          </a:prstGeom>
        </p:spPr>
      </p:pic>
    </p:spTree>
    <p:extLst>
      <p:ext uri="{BB962C8B-B14F-4D97-AF65-F5344CB8AC3E}">
        <p14:creationId xmlns:p14="http://schemas.microsoft.com/office/powerpoint/2010/main" val="75615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46006" y="324036"/>
            <a:ext cx="8860565" cy="648072"/>
          </a:xfrm>
        </p:spPr>
        <p:txBody>
          <a:bodyPr/>
          <a:lstStyle/>
          <a:p>
            <a:r>
              <a:rPr lang="nl-NL" dirty="0"/>
              <a:t>Voorbeelden</a:t>
            </a:r>
          </a:p>
        </p:txBody>
      </p:sp>
      <p:sp>
        <p:nvSpPr>
          <p:cNvPr id="6" name="Tekstvak 5"/>
          <p:cNvSpPr txBox="1"/>
          <p:nvPr/>
        </p:nvSpPr>
        <p:spPr>
          <a:xfrm>
            <a:off x="5071966" y="4933895"/>
            <a:ext cx="4774844" cy="3416320"/>
          </a:xfrm>
          <a:prstGeom prst="rect">
            <a:avLst/>
          </a:prstGeom>
          <a:noFill/>
        </p:spPr>
        <p:txBody>
          <a:bodyPr wrap="square" rtlCol="0">
            <a:spAutoFit/>
          </a:bodyPr>
          <a:lstStyle/>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a:p>
        </p:txBody>
      </p:sp>
      <p:pic>
        <p:nvPicPr>
          <p:cNvPr id="4" name="Afbeelding 3"/>
          <p:cNvPicPr>
            <a:picLocks noChangeAspect="1"/>
          </p:cNvPicPr>
          <p:nvPr/>
        </p:nvPicPr>
        <p:blipFill>
          <a:blip r:embed="rId3"/>
          <a:stretch>
            <a:fillRect/>
          </a:stretch>
        </p:blipFill>
        <p:spPr>
          <a:xfrm>
            <a:off x="6832600" y="73401"/>
            <a:ext cx="4217389" cy="2475781"/>
          </a:xfrm>
          <a:prstGeom prst="rect">
            <a:avLst/>
          </a:prstGeom>
        </p:spPr>
      </p:pic>
      <p:pic>
        <p:nvPicPr>
          <p:cNvPr id="5124" name="Picture 4" descr="Afbeeldingsresultaat voor red bull ev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214" y="972108"/>
            <a:ext cx="5286551" cy="27761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fbeeldingsresultaat voor red bull ev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4092" y="3192871"/>
            <a:ext cx="7597908" cy="325810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28600" y="5740400"/>
            <a:ext cx="2717800" cy="646331"/>
          </a:xfrm>
          <a:prstGeom prst="rect">
            <a:avLst/>
          </a:prstGeom>
          <a:noFill/>
        </p:spPr>
        <p:txBody>
          <a:bodyPr wrap="square" rtlCol="0">
            <a:spAutoFit/>
          </a:bodyPr>
          <a:lstStyle/>
          <a:p>
            <a:r>
              <a:rPr lang="nl-NL" dirty="0">
                <a:hlinkClick r:id="rId6"/>
              </a:rPr>
              <a:t>http://energydrink-nl.redbull.com/</a:t>
            </a:r>
            <a:r>
              <a:rPr lang="nl-NL" dirty="0"/>
              <a:t> </a:t>
            </a:r>
          </a:p>
        </p:txBody>
      </p:sp>
    </p:spTree>
    <p:extLst>
      <p:ext uri="{BB962C8B-B14F-4D97-AF65-F5344CB8AC3E}">
        <p14:creationId xmlns:p14="http://schemas.microsoft.com/office/powerpoint/2010/main" val="1200962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ekstvak 2"/>
          <p:cNvSpPr txBox="1"/>
          <p:nvPr/>
        </p:nvSpPr>
        <p:spPr>
          <a:xfrm>
            <a:off x="2807594" y="2047741"/>
            <a:ext cx="8319752" cy="4480201"/>
          </a:xfrm>
          <a:prstGeom prst="rect">
            <a:avLst/>
          </a:prstGeom>
          <a:noFill/>
        </p:spPr>
        <p:txBody>
          <a:bodyPr wrap="square" rtlCol="0">
            <a:spAutoFit/>
          </a:bodyPr>
          <a:lstStyle/>
          <a:p>
            <a:pPr lvl="0">
              <a:lnSpc>
                <a:spcPct val="90000"/>
              </a:lnSpc>
              <a:spcBef>
                <a:spcPts val="1000"/>
              </a:spcBef>
            </a:pPr>
            <a:r>
              <a:rPr lang="nl-NL" sz="2800" dirty="0">
                <a:solidFill>
                  <a:prstClr val="black"/>
                </a:solidFill>
              </a:rPr>
              <a:t>Zoek 5 bedrijven die storytelling/ beleving/</a:t>
            </a:r>
            <a:r>
              <a:rPr lang="nl-NL" sz="2800" dirty="0" err="1">
                <a:solidFill>
                  <a:prstClr val="black"/>
                </a:solidFill>
              </a:rPr>
              <a:t>imagineering</a:t>
            </a:r>
            <a:r>
              <a:rPr lang="nl-NL" sz="2800" dirty="0">
                <a:solidFill>
                  <a:prstClr val="black"/>
                </a:solidFill>
              </a:rPr>
              <a:t> toepassen.</a:t>
            </a:r>
          </a:p>
          <a:p>
            <a:pPr marL="228600" lvl="0" indent="-228600">
              <a:lnSpc>
                <a:spcPct val="90000"/>
              </a:lnSpc>
              <a:spcBef>
                <a:spcPts val="1000"/>
              </a:spcBef>
              <a:buFont typeface="Arial" panose="020B0604020202020204" pitchFamily="34" charset="0"/>
              <a:buChar char="•"/>
            </a:pPr>
            <a:r>
              <a:rPr lang="nl-NL" sz="2800" dirty="0">
                <a:solidFill>
                  <a:prstClr val="black"/>
                </a:solidFill>
              </a:rPr>
              <a:t>Per bedrijf beschrijf je:</a:t>
            </a:r>
          </a:p>
          <a:p>
            <a:pPr marL="1600200" lvl="3" indent="-228600">
              <a:lnSpc>
                <a:spcPct val="90000"/>
              </a:lnSpc>
              <a:spcBef>
                <a:spcPts val="1000"/>
              </a:spcBef>
              <a:buFont typeface="Arial" panose="020B0604020202020204" pitchFamily="34" charset="0"/>
              <a:buChar char="•"/>
            </a:pPr>
            <a:r>
              <a:rPr lang="nl-NL" sz="2800" dirty="0">
                <a:solidFill>
                  <a:prstClr val="black"/>
                </a:solidFill>
              </a:rPr>
              <a:t>Product/dienst</a:t>
            </a:r>
          </a:p>
          <a:p>
            <a:pPr marL="1600200" lvl="3" indent="-228600">
              <a:lnSpc>
                <a:spcPct val="90000"/>
              </a:lnSpc>
              <a:spcBef>
                <a:spcPts val="1000"/>
              </a:spcBef>
              <a:buFont typeface="Arial" panose="020B0604020202020204" pitchFamily="34" charset="0"/>
              <a:buChar char="•"/>
            </a:pPr>
            <a:r>
              <a:rPr lang="nl-NL" sz="2800" dirty="0">
                <a:solidFill>
                  <a:prstClr val="black"/>
                </a:solidFill>
              </a:rPr>
              <a:t>Doelgroep</a:t>
            </a:r>
          </a:p>
          <a:p>
            <a:pPr marL="1600200" lvl="3" indent="-228600">
              <a:lnSpc>
                <a:spcPct val="90000"/>
              </a:lnSpc>
              <a:spcBef>
                <a:spcPts val="1000"/>
              </a:spcBef>
              <a:buFont typeface="Arial" panose="020B0604020202020204" pitchFamily="34" charset="0"/>
              <a:buChar char="•"/>
            </a:pPr>
            <a:r>
              <a:rPr lang="nl-NL" sz="2800" dirty="0">
                <a:solidFill>
                  <a:prstClr val="black"/>
                </a:solidFill>
              </a:rPr>
              <a:t>Waarom je het een goed voorbeeld vindt</a:t>
            </a:r>
          </a:p>
          <a:p>
            <a:pPr marL="1600200" lvl="3" indent="-228600">
              <a:lnSpc>
                <a:spcPct val="90000"/>
              </a:lnSpc>
              <a:spcBef>
                <a:spcPts val="1000"/>
              </a:spcBef>
              <a:buFont typeface="Arial" panose="020B0604020202020204" pitchFamily="34" charset="0"/>
              <a:buChar char="•"/>
            </a:pPr>
            <a:r>
              <a:rPr lang="nl-NL" sz="2800" dirty="0">
                <a:solidFill>
                  <a:prstClr val="black"/>
                </a:solidFill>
              </a:rPr>
              <a:t>Doel </a:t>
            </a:r>
          </a:p>
          <a:p>
            <a:pPr marL="228600" lvl="0" indent="-228600">
              <a:lnSpc>
                <a:spcPct val="90000"/>
              </a:lnSpc>
              <a:spcBef>
                <a:spcPts val="1000"/>
              </a:spcBef>
              <a:buFont typeface="Arial" panose="020B0604020202020204" pitchFamily="34" charset="0"/>
              <a:buChar char="•"/>
            </a:pPr>
            <a:endParaRPr lang="nl-NL" sz="2800" dirty="0">
              <a:solidFill>
                <a:prstClr val="black"/>
              </a:solidFill>
            </a:endParaRPr>
          </a:p>
          <a:p>
            <a:pPr lvl="0">
              <a:lnSpc>
                <a:spcPct val="90000"/>
              </a:lnSpc>
              <a:spcBef>
                <a:spcPts val="1000"/>
              </a:spcBef>
            </a:pPr>
            <a:endParaRPr lang="nl-NL" sz="2800" dirty="0">
              <a:solidFill>
                <a:prstClr val="black"/>
              </a:solidFill>
            </a:endParaRPr>
          </a:p>
        </p:txBody>
      </p:sp>
    </p:spTree>
    <p:extLst>
      <p:ext uri="{BB962C8B-B14F-4D97-AF65-F5344CB8AC3E}">
        <p14:creationId xmlns:p14="http://schemas.microsoft.com/office/powerpoint/2010/main" val="1018131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4" name="Rechthoek 3"/>
          <p:cNvSpPr/>
          <p:nvPr/>
        </p:nvSpPr>
        <p:spPr>
          <a:xfrm>
            <a:off x="1300767" y="1626949"/>
            <a:ext cx="10045520" cy="2932085"/>
          </a:xfrm>
          <a:prstGeom prst="rect">
            <a:avLst/>
          </a:prstGeom>
        </p:spPr>
        <p:txBody>
          <a:bodyPr wrap="square">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nl-NL" sz="2800" b="0" i="0" u="none" strike="noStrike" kern="0" cap="none" spc="0" normalizeH="0" baseline="0" noProof="0" dirty="0">
                <a:ln>
                  <a:noFill/>
                </a:ln>
                <a:solidFill>
                  <a:prstClr val="black"/>
                </a:solidFill>
                <a:effectLst/>
                <a:uLnTx/>
                <a:uFillTx/>
              </a:rPr>
              <a:t>Aan het eind van deze les kun je:</a:t>
            </a:r>
          </a:p>
          <a:p>
            <a:pPr marL="0" marR="0" lvl="0" indent="0" defTabSz="914400" eaLnBrk="1" fontAlgn="auto" latinLnBrk="0" hangingPunct="1">
              <a:lnSpc>
                <a:spcPct val="90000"/>
              </a:lnSpc>
              <a:spcBef>
                <a:spcPts val="1000"/>
              </a:spcBef>
              <a:spcAft>
                <a:spcPts val="0"/>
              </a:spcAft>
              <a:buClrTx/>
              <a:buSzTx/>
              <a:buFontTx/>
              <a:buNone/>
              <a:tabLst/>
              <a:defRPr/>
            </a:pPr>
            <a:endParaRPr kumimoji="0" lang="nl-NL" sz="2800" b="0" i="0" u="none" strike="noStrike" kern="0" cap="none" spc="0" normalizeH="0" baseline="0" noProof="0" dirty="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0" cap="none" spc="0" normalizeH="0" baseline="0" noProof="0" dirty="0">
                <a:ln>
                  <a:noFill/>
                </a:ln>
                <a:solidFill>
                  <a:prstClr val="black"/>
                </a:solidFill>
                <a:effectLst/>
                <a:uLnTx/>
                <a:uFillTx/>
              </a:rPr>
              <a:t>Vertellen welke</a:t>
            </a:r>
            <a:r>
              <a:rPr kumimoji="0" lang="nl-NL" sz="2800" b="0" i="0" u="none" strike="noStrike" kern="0" cap="none" spc="0" normalizeH="0" noProof="0" dirty="0">
                <a:ln>
                  <a:noFill/>
                </a:ln>
                <a:solidFill>
                  <a:prstClr val="black"/>
                </a:solidFill>
                <a:effectLst/>
                <a:uLnTx/>
                <a:uFillTx/>
              </a:rPr>
              <a:t> elementen </a:t>
            </a:r>
            <a:r>
              <a:rPr kumimoji="0" lang="nl-NL" sz="2800" b="0" i="0" u="none" strike="noStrike" kern="0" cap="none" spc="0" normalizeH="0" baseline="0" noProof="0" dirty="0">
                <a:ln>
                  <a:noFill/>
                </a:ln>
                <a:solidFill>
                  <a:prstClr val="black"/>
                </a:solidFill>
                <a:effectLst/>
                <a:uLnTx/>
                <a:uFillTx/>
              </a:rPr>
              <a:t>een belevenis bevatten</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sz="2800" kern="0" dirty="0">
                <a:solidFill>
                  <a:prstClr val="black"/>
                </a:solidFill>
              </a:rPr>
              <a:t>Voorbeelden geven van bedrijven die zich met beleving bezighouden. </a:t>
            </a:r>
            <a:r>
              <a:rPr kumimoji="0" lang="nl-NL" sz="2800" b="0" i="0" u="none" strike="noStrike" kern="0" cap="none" spc="0" normalizeH="0" noProof="0" dirty="0">
                <a:ln>
                  <a:noFill/>
                </a:ln>
                <a:solidFill>
                  <a:prstClr val="black"/>
                </a:solidFill>
                <a:effectLst/>
                <a:uLnTx/>
                <a:uFillTx/>
              </a:rPr>
              <a:t> </a:t>
            </a:r>
            <a:endParaRPr kumimoji="0" lang="nl-NL" sz="2800" b="0" i="0" u="none" strike="noStrike" kern="0" cap="none" spc="0" normalizeH="0" baseline="0" noProof="0" dirty="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0" cap="none" spc="0" normalizeH="0" baseline="0" noProof="0" dirty="0">
                <a:ln>
                  <a:noFill/>
                </a:ln>
                <a:solidFill>
                  <a:prstClr val="black"/>
                </a:solidFill>
                <a:effectLst/>
                <a:uLnTx/>
                <a:uFillTx/>
              </a:rPr>
              <a:t>Goede storytelling beschrijven</a:t>
            </a:r>
          </a:p>
        </p:txBody>
      </p:sp>
    </p:spTree>
    <p:extLst>
      <p:ext uri="{BB962C8B-B14F-4D97-AF65-F5344CB8AC3E}">
        <p14:creationId xmlns:p14="http://schemas.microsoft.com/office/powerpoint/2010/main" val="188300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4" name="Rechthoek 3"/>
          <p:cNvSpPr/>
          <p:nvPr/>
        </p:nvSpPr>
        <p:spPr>
          <a:xfrm>
            <a:off x="1300767" y="1626949"/>
            <a:ext cx="10045520" cy="2932085"/>
          </a:xfrm>
          <a:prstGeom prst="rect">
            <a:avLst/>
          </a:prstGeom>
        </p:spPr>
        <p:txBody>
          <a:bodyPr wrap="square">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nl-NL" sz="2800" b="0" i="0" u="none" strike="noStrike" kern="0" cap="none" spc="0" normalizeH="0" baseline="0" noProof="0" dirty="0">
                <a:ln>
                  <a:noFill/>
                </a:ln>
                <a:solidFill>
                  <a:prstClr val="black"/>
                </a:solidFill>
                <a:effectLst/>
                <a:uLnTx/>
                <a:uFillTx/>
              </a:rPr>
              <a:t>Aan het eind van deze les kun je:</a:t>
            </a:r>
          </a:p>
          <a:p>
            <a:pPr marL="0" marR="0" lvl="0" indent="0" defTabSz="914400" eaLnBrk="1" fontAlgn="auto" latinLnBrk="0" hangingPunct="1">
              <a:lnSpc>
                <a:spcPct val="90000"/>
              </a:lnSpc>
              <a:spcBef>
                <a:spcPts val="1000"/>
              </a:spcBef>
              <a:spcAft>
                <a:spcPts val="0"/>
              </a:spcAft>
              <a:buClrTx/>
              <a:buSzTx/>
              <a:buFontTx/>
              <a:buNone/>
              <a:tabLst/>
              <a:defRPr/>
            </a:pPr>
            <a:endParaRPr kumimoji="0" lang="nl-NL" sz="2800" b="0" i="0" u="none" strike="noStrike" kern="0" cap="none" spc="0" normalizeH="0" baseline="0" noProof="0" dirty="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0" cap="none" spc="0" normalizeH="0" baseline="0" noProof="0" dirty="0">
                <a:ln>
                  <a:noFill/>
                </a:ln>
                <a:solidFill>
                  <a:prstClr val="black"/>
                </a:solidFill>
                <a:effectLst/>
                <a:uLnTx/>
                <a:uFillTx/>
              </a:rPr>
              <a:t>Weet je wat </a:t>
            </a:r>
            <a:r>
              <a:rPr kumimoji="0" lang="nl-NL" sz="2800" b="0" i="0" u="none" strike="noStrike" kern="0" cap="none" spc="0" normalizeH="0" baseline="0" noProof="0" dirty="0" err="1">
                <a:ln>
                  <a:noFill/>
                </a:ln>
                <a:solidFill>
                  <a:prstClr val="black"/>
                </a:solidFill>
                <a:effectLst/>
                <a:uLnTx/>
                <a:uFillTx/>
              </a:rPr>
              <a:t>Imagineering</a:t>
            </a:r>
            <a:r>
              <a:rPr kumimoji="0" lang="nl-NL" sz="2800" b="0" i="0" u="none" strike="noStrike" kern="0" cap="none" spc="0" normalizeH="0" baseline="0" noProof="0" dirty="0">
                <a:ln>
                  <a:noFill/>
                </a:ln>
                <a:solidFill>
                  <a:prstClr val="black"/>
                </a:solidFill>
                <a:effectLst/>
                <a:uLnTx/>
                <a:uFillTx/>
              </a:rPr>
              <a:t> betekent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sz="2800" kern="0" dirty="0">
                <a:solidFill>
                  <a:prstClr val="black"/>
                </a:solidFill>
              </a:rPr>
              <a:t>Voorbeelden geven van bedrijven die zich met beleving bezighouden. </a:t>
            </a:r>
            <a:r>
              <a:rPr kumimoji="0" lang="nl-NL" sz="2800" b="0" i="0" u="none" strike="noStrike" kern="0" cap="none" spc="0" normalizeH="0" noProof="0" dirty="0">
                <a:ln>
                  <a:noFill/>
                </a:ln>
                <a:solidFill>
                  <a:prstClr val="black"/>
                </a:solidFill>
                <a:effectLst/>
                <a:uLnTx/>
                <a:uFillTx/>
              </a:rPr>
              <a:t> </a:t>
            </a:r>
            <a:endParaRPr kumimoji="0" lang="nl-NL" sz="2800" b="0" i="0" u="none" strike="noStrike" kern="0" cap="none" spc="0" normalizeH="0" baseline="0" noProof="0" dirty="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0" cap="none" spc="0" normalizeH="0" baseline="0" noProof="0" dirty="0">
                <a:ln>
                  <a:noFill/>
                </a:ln>
                <a:solidFill>
                  <a:prstClr val="black"/>
                </a:solidFill>
                <a:effectLst/>
                <a:uLnTx/>
                <a:uFillTx/>
              </a:rPr>
              <a:t>Goede storytelling beschrijven</a:t>
            </a:r>
          </a:p>
        </p:txBody>
      </p:sp>
    </p:spTree>
    <p:extLst>
      <p:ext uri="{BB962C8B-B14F-4D97-AF65-F5344CB8AC3E}">
        <p14:creationId xmlns:p14="http://schemas.microsoft.com/office/powerpoint/2010/main" val="94292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Imagineering</a:t>
            </a:r>
            <a:endParaRPr lang="nl-NL" dirty="0"/>
          </a:p>
        </p:txBody>
      </p:sp>
      <p:sp>
        <p:nvSpPr>
          <p:cNvPr id="3" name="Tekstvak 2"/>
          <p:cNvSpPr txBox="1"/>
          <p:nvPr/>
        </p:nvSpPr>
        <p:spPr>
          <a:xfrm>
            <a:off x="2251881" y="1665027"/>
            <a:ext cx="9403307" cy="3262432"/>
          </a:xfrm>
          <a:prstGeom prst="rect">
            <a:avLst/>
          </a:prstGeom>
          <a:noFill/>
        </p:spPr>
        <p:txBody>
          <a:bodyPr wrap="square" rtlCol="0">
            <a:spAutoFit/>
          </a:bodyPr>
          <a:lstStyle/>
          <a:p>
            <a:r>
              <a:rPr lang="nl-NL" sz="3200" dirty="0" err="1"/>
              <a:t>Imagineering</a:t>
            </a:r>
            <a:r>
              <a:rPr lang="nl-NL" sz="3200" dirty="0"/>
              <a:t>: het creëren van belevenissen</a:t>
            </a:r>
          </a:p>
          <a:p>
            <a:endParaRPr lang="nl-NL" sz="3200" dirty="0"/>
          </a:p>
          <a:p>
            <a:r>
              <a:rPr lang="nl-NL" sz="3200" dirty="0"/>
              <a:t>Samentrekking van de Engelse woorden '</a:t>
            </a:r>
            <a:r>
              <a:rPr lang="nl-NL" sz="3200" dirty="0" err="1"/>
              <a:t>imagination</a:t>
            </a:r>
            <a:r>
              <a:rPr lang="nl-NL" sz="3200" dirty="0"/>
              <a:t>' (verbeelding) en 'engineering' (techniek).</a:t>
            </a:r>
            <a:r>
              <a:rPr lang="nl-NL" dirty="0"/>
              <a:t>	</a:t>
            </a:r>
          </a:p>
          <a:p>
            <a:endParaRPr lang="nl-NL" dirty="0"/>
          </a:p>
          <a:p>
            <a:endParaRPr lang="nl-NL" sz="2400" dirty="0"/>
          </a:p>
          <a:p>
            <a:endParaRPr lang="nl-NL" dirty="0"/>
          </a:p>
          <a:p>
            <a:endParaRPr lang="nl-NL" dirty="0"/>
          </a:p>
        </p:txBody>
      </p:sp>
    </p:spTree>
    <p:extLst>
      <p:ext uri="{BB962C8B-B14F-4D97-AF65-F5344CB8AC3E}">
        <p14:creationId xmlns:p14="http://schemas.microsoft.com/office/powerpoint/2010/main" val="130716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 je Ikea?</a:t>
            </a:r>
          </a:p>
        </p:txBody>
      </p:sp>
      <p:pic>
        <p:nvPicPr>
          <p:cNvPr id="4" name="Tijdelijke aanduiding voor inhoud 3"/>
          <p:cNvPicPr>
            <a:picLocks noGrp="1" noChangeAspect="1"/>
          </p:cNvPicPr>
          <p:nvPr>
            <p:ph idx="1"/>
          </p:nvPr>
        </p:nvPicPr>
        <p:blipFill>
          <a:blip r:embed="rId3"/>
          <a:stretch>
            <a:fillRect/>
          </a:stretch>
        </p:blipFill>
        <p:spPr>
          <a:xfrm>
            <a:off x="3456659" y="2078178"/>
            <a:ext cx="6203325" cy="2206952"/>
          </a:xfrm>
          <a:prstGeom prst="rect">
            <a:avLst/>
          </a:prstGeom>
        </p:spPr>
      </p:pic>
    </p:spTree>
    <p:extLst>
      <p:ext uri="{BB962C8B-B14F-4D97-AF65-F5344CB8AC3E}">
        <p14:creationId xmlns:p14="http://schemas.microsoft.com/office/powerpoint/2010/main" val="266035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Misschien spreek Ikea jou aan door dit?</a:t>
            </a:r>
          </a:p>
        </p:txBody>
      </p:sp>
      <p:sp>
        <p:nvSpPr>
          <p:cNvPr id="5" name="Tijdelijke aanduiding voor inhoud 4">
            <a:extLst>
              <a:ext uri="{FF2B5EF4-FFF2-40B4-BE49-F238E27FC236}">
                <a16:creationId xmlns:a16="http://schemas.microsoft.com/office/drawing/2014/main" id="{9C62085A-C9A6-4520-8352-8BC73D80687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23810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kent Miele?</a:t>
            </a:r>
          </a:p>
        </p:txBody>
      </p:sp>
      <p:pic>
        <p:nvPicPr>
          <p:cNvPr id="4" name="Tijdelijke aanduiding voor inhoud 3"/>
          <p:cNvPicPr>
            <a:picLocks noGrp="1" noChangeAspect="1"/>
          </p:cNvPicPr>
          <p:nvPr>
            <p:ph idx="1"/>
          </p:nvPr>
        </p:nvPicPr>
        <p:blipFill>
          <a:blip r:embed="rId3"/>
          <a:stretch>
            <a:fillRect/>
          </a:stretch>
        </p:blipFill>
        <p:spPr>
          <a:xfrm>
            <a:off x="4217626" y="1951271"/>
            <a:ext cx="5053796" cy="1939412"/>
          </a:xfrm>
          <a:prstGeom prst="rect">
            <a:avLst/>
          </a:prstGeom>
        </p:spPr>
      </p:pic>
    </p:spTree>
    <p:extLst>
      <p:ext uri="{BB962C8B-B14F-4D97-AF65-F5344CB8AC3E}">
        <p14:creationId xmlns:p14="http://schemas.microsoft.com/office/powerpoint/2010/main" val="407926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Kende je dit al van Miele?</a:t>
            </a:r>
          </a:p>
        </p:txBody>
      </p:sp>
      <p:sp>
        <p:nvSpPr>
          <p:cNvPr id="5" name="Tijdelijke aanduiding voor inhoud 4">
            <a:extLst>
              <a:ext uri="{FF2B5EF4-FFF2-40B4-BE49-F238E27FC236}">
                <a16:creationId xmlns:a16="http://schemas.microsoft.com/office/drawing/2014/main" id="{3FC48FCD-2F59-41FB-92C0-7252C1E71F7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56049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zij goed doen:</a:t>
            </a:r>
          </a:p>
        </p:txBody>
      </p:sp>
      <p:sp>
        <p:nvSpPr>
          <p:cNvPr id="3" name="Tijdelijke aanduiding voor inhoud 2"/>
          <p:cNvSpPr>
            <a:spLocks noGrp="1"/>
          </p:cNvSpPr>
          <p:nvPr>
            <p:ph idx="1"/>
          </p:nvPr>
        </p:nvSpPr>
        <p:spPr/>
        <p:txBody>
          <a:bodyPr/>
          <a:lstStyle/>
          <a:p>
            <a:pPr marL="0" indent="0">
              <a:buNone/>
            </a:pPr>
            <a:r>
              <a:rPr lang="nl-NL" dirty="0"/>
              <a:t>Ze spelen met:</a:t>
            </a:r>
          </a:p>
          <a:p>
            <a:r>
              <a:rPr lang="nl-NL" dirty="0"/>
              <a:t>Persoonlijke context (ervaringen van jou)</a:t>
            </a:r>
          </a:p>
          <a:p>
            <a:r>
              <a:rPr lang="nl-NL" dirty="0"/>
              <a:t>Sociale context (groep waarin je je begeeft)</a:t>
            </a:r>
          </a:p>
          <a:p>
            <a:r>
              <a:rPr lang="nl-NL" dirty="0"/>
              <a:t>Fysieke context (hoe het er uit ziet)</a:t>
            </a:r>
          </a:p>
        </p:txBody>
      </p:sp>
    </p:spTree>
    <p:extLst>
      <p:ext uri="{BB962C8B-B14F-4D97-AF65-F5344CB8AC3E}">
        <p14:creationId xmlns:p14="http://schemas.microsoft.com/office/powerpoint/2010/main" val="413734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Dit zorgt voor: </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a:p>
            <a:pPr marL="0" indent="0">
              <a:buNone/>
            </a:pPr>
            <a:r>
              <a:rPr lang="nl-NL" dirty="0"/>
              <a:t>Een interactieve beleving!</a:t>
            </a:r>
          </a:p>
        </p:txBody>
      </p:sp>
    </p:spTree>
    <p:extLst>
      <p:ext uri="{BB962C8B-B14F-4D97-AF65-F5344CB8AC3E}">
        <p14:creationId xmlns:p14="http://schemas.microsoft.com/office/powerpoint/2010/main" val="124885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5A1504-937D-4CDA-A52E-D1924D6764CE}">
  <ds:schemaRefs>
    <ds:schemaRef ds:uri="47a28104-336f-447d-946e-e305ac2bcd47"/>
    <ds:schemaRef ds:uri="http://purl.org/dc/elements/1.1/"/>
    <ds:schemaRef ds:uri="http://schemas.microsoft.com/office/2006/documentManagement/types"/>
    <ds:schemaRef ds:uri="http://schemas.openxmlformats.org/package/2006/metadata/core-properties"/>
    <ds:schemaRef ds:uri="http://www.w3.org/XML/1998/namespace"/>
    <ds:schemaRef ds:uri="http://purl.org/dc/dcmitype/"/>
    <ds:schemaRef ds:uri="http://purl.org/dc/terms/"/>
    <ds:schemaRef ds:uri="34354c1b-6b8c-435b-ad50-990538c1955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4496A72-DFAD-47A7-A050-3519DDF67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461FD4-2D96-4AB8-A03B-210BC10E02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842</TotalTime>
  <Words>651</Words>
  <Application>Microsoft Office PowerPoint</Application>
  <PresentationFormat>Breedbeeld</PresentationFormat>
  <Paragraphs>88</Paragraphs>
  <Slides>17</Slides>
  <Notes>8</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17</vt:i4>
      </vt:variant>
    </vt:vector>
  </HeadingPairs>
  <TitlesOfParts>
    <vt:vector size="22" baseType="lpstr">
      <vt:lpstr>Arial</vt:lpstr>
      <vt:lpstr>Calibri</vt:lpstr>
      <vt:lpstr>Calibri Light</vt:lpstr>
      <vt:lpstr>Kantoorthema</vt:lpstr>
      <vt:lpstr>1_Kantoorthema</vt:lpstr>
      <vt:lpstr>PowerPoint-presentatie</vt:lpstr>
      <vt:lpstr>Leerdoel</vt:lpstr>
      <vt:lpstr>Imagineering</vt:lpstr>
      <vt:lpstr>Ken je Ikea?</vt:lpstr>
      <vt:lpstr>Misschien spreek Ikea jou aan door dit?</vt:lpstr>
      <vt:lpstr>Wie kent Miele?</vt:lpstr>
      <vt:lpstr>Kende je dit al van Miele?</vt:lpstr>
      <vt:lpstr>Wat zij goed doen:</vt:lpstr>
      <vt:lpstr>Dit zorgt voor: </vt:lpstr>
      <vt:lpstr>Interactive experience model van Falk en Dierking</vt:lpstr>
      <vt:lpstr>Storytelling</vt:lpstr>
      <vt:lpstr>Storytelling in de Vrijetijd</vt:lpstr>
      <vt:lpstr>Goede storytelling</vt:lpstr>
      <vt:lpstr>Voorbeelden</vt:lpstr>
      <vt:lpstr>Voorbeelden</vt:lpstr>
      <vt:lpstr>Opdracht</vt:lpstr>
      <vt:lpstr>Leerdoel</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kbm</dc:creator>
  <cp:lastModifiedBy>Machiel Huizer</cp:lastModifiedBy>
  <cp:revision>39</cp:revision>
  <dcterms:created xsi:type="dcterms:W3CDTF">2015-09-23T15:55:33Z</dcterms:created>
  <dcterms:modified xsi:type="dcterms:W3CDTF">2020-12-07T15:20:00Z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